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8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012"/>
  </p:normalViewPr>
  <p:slideViewPr>
    <p:cSldViewPr snapToGrid="0">
      <p:cViewPr varScale="1">
        <p:scale>
          <a:sx n="90" d="100"/>
          <a:sy n="90" d="100"/>
        </p:scale>
        <p:origin x="232" y="7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F9EB5-9BF8-A346-9165-6A1EB5FEBA0D}" type="datetimeFigureOut">
              <a:rPr lang="en-US" smtClean="0"/>
              <a:t>12/23/22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D1FB9B-4B78-314E-B526-C324E951CE31}" type="slidenum">
              <a:rPr lang="en-US" smtClean="0"/>
              <a:t>‹#›</a:t>
            </a:fld>
            <a:endParaRPr lang="en-US"/>
          </a:p>
        </p:txBody>
      </p:sp>
    </p:spTree>
    <p:extLst>
      <p:ext uri="{BB962C8B-B14F-4D97-AF65-F5344CB8AC3E}">
        <p14:creationId xmlns:p14="http://schemas.microsoft.com/office/powerpoint/2010/main" val="3699578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Step 1 - Whole Group Performance Task 1: </a:t>
            </a:r>
            <a:r>
              <a:rPr lang="en-US" b="0" dirty="0"/>
              <a:t>As a group, go through the examples 1 by 1 and restructure with them. Another option would be to present all of the negative self-talk in the left column at once, then have patients work in pairs to restructure them.  (Time 2-3 minutes)</a:t>
            </a:r>
          </a:p>
          <a:p>
            <a:endParaRPr lang="en-US" b="0" dirty="0"/>
          </a:p>
          <a:p>
            <a:r>
              <a:rPr lang="en-US" b="1" dirty="0"/>
              <a:t>Step 2 - Individual Task:  </a:t>
            </a:r>
            <a:r>
              <a:rPr lang="en-US" dirty="0"/>
              <a:t>Patients write down three negative examples of negative self-talk. Examples could be: “I’m worthless,” “Nobody loves me,” “I don’t deserve to be loved,” “I’ll never amount to anything” (Time 2 minutes)</a:t>
            </a:r>
          </a:p>
          <a:p>
            <a:endParaRPr lang="en-US" dirty="0"/>
          </a:p>
          <a:p>
            <a:r>
              <a:rPr lang="en-US" b="1" dirty="0"/>
              <a:t>Step 3 - Pair/Small Group Performance Task 2: </a:t>
            </a:r>
            <a:r>
              <a:rPr lang="en-US" dirty="0"/>
              <a:t>In small groups, patients share the examples they wrote down, then explore and discuss ways to restructure/reframe negative self-talk. </a:t>
            </a:r>
          </a:p>
          <a:p>
            <a:endParaRPr lang="en-US" dirty="0"/>
          </a:p>
          <a:p>
            <a:r>
              <a:rPr lang="en-US" b="1" dirty="0"/>
              <a:t>Step 4 – Whole Group: </a:t>
            </a:r>
            <a:r>
              <a:rPr lang="en-US" dirty="0"/>
              <a:t>Facilitate and board good and bad examples. (5 minutes)</a:t>
            </a:r>
          </a:p>
          <a:p>
            <a:endParaRPr lang="en-US" dirty="0"/>
          </a:p>
          <a:p>
            <a:r>
              <a:rPr lang="en-US" b="1" dirty="0"/>
              <a:t>Step 5 - Final Performance Task: </a:t>
            </a:r>
            <a:r>
              <a:rPr lang="en-US" b="0" dirty="0"/>
              <a:t>Patients</a:t>
            </a:r>
            <a:r>
              <a:rPr lang="en-US" dirty="0"/>
              <a:t> count off 1, 2. All the 1’s line up on one side of the room and all the 2’s line up across from them in any order. The group to the left of the facilitator starts and makes a negative self-talk statement. Their partner across from them needs to restructure it. Then they switch roles. Give each pair 3 minutes, then have line 2 move one to the right and start the task over with their new partner. </a:t>
            </a:r>
          </a:p>
          <a:p>
            <a:endParaRPr lang="en-US" dirty="0"/>
          </a:p>
          <a:p>
            <a:r>
              <a:rPr lang="en-US" b="1" dirty="0"/>
              <a:t>Step 6 - Summary and Review: </a:t>
            </a:r>
            <a:r>
              <a:rPr lang="en-US" b="0" dirty="0"/>
              <a:t>Board good and bad examples from the mingle. </a:t>
            </a:r>
          </a:p>
          <a:p>
            <a:endParaRPr lang="en-US" b="0" dirty="0"/>
          </a:p>
          <a:p>
            <a:r>
              <a:rPr lang="en-US" b="0" dirty="0"/>
              <a:t>Things to note:</a:t>
            </a:r>
          </a:p>
          <a:p>
            <a:pPr marL="171450" indent="-171450">
              <a:buFontTx/>
              <a:buChar char="-"/>
            </a:pPr>
            <a:r>
              <a:rPr lang="en-US" b="0" dirty="0"/>
              <a:t>We started off with what the patients knew – their own life experience of negative self-talk.</a:t>
            </a:r>
          </a:p>
          <a:p>
            <a:pPr marL="171450" indent="-171450">
              <a:buFontTx/>
              <a:buChar char="-"/>
            </a:pPr>
            <a:r>
              <a:rPr lang="en-US" b="0" dirty="0"/>
              <a:t>We then prebuilt terminology or understand what the group already knew.</a:t>
            </a:r>
          </a:p>
          <a:p>
            <a:pPr marL="171450" indent="-171450">
              <a:buFontTx/>
              <a:buChar char="-"/>
            </a:pPr>
            <a:r>
              <a:rPr lang="en-US" b="0" dirty="0"/>
              <a:t>We then did a very structured task together as a group to help everyone understand and identify problem points.</a:t>
            </a:r>
          </a:p>
          <a:p>
            <a:pPr marL="171450" indent="-171450">
              <a:buFontTx/>
              <a:buChar char="-"/>
            </a:pPr>
            <a:r>
              <a:rPr lang="en-US" b="0" dirty="0"/>
              <a:t>We then drilled down into individual and pair work.</a:t>
            </a:r>
          </a:p>
          <a:p>
            <a:pPr marL="171450" indent="-171450">
              <a:buFontTx/>
              <a:buChar char="-"/>
            </a:pPr>
            <a:r>
              <a:rPr lang="en-US" b="0" dirty="0"/>
              <a:t>We then came back to the group to consolidate and refine knowledge and skills.</a:t>
            </a:r>
          </a:p>
          <a:p>
            <a:pPr marL="171450" indent="-171450">
              <a:buFontTx/>
              <a:buChar char="-"/>
            </a:pPr>
            <a:r>
              <a:rPr lang="en-US" b="0" dirty="0"/>
              <a:t>Finally, we went back to pair work to maximize practice. </a:t>
            </a:r>
          </a:p>
          <a:p>
            <a:pPr marL="171450" indent="-171450">
              <a:buFontTx/>
              <a:buChar char="-"/>
            </a:pPr>
            <a:r>
              <a:rPr lang="en-US" b="0" dirty="0"/>
              <a:t>This is often a very standard session flow with a slow build in complexity from highly structured and facilitator led to free form task performance in real-time without supports. </a:t>
            </a:r>
            <a:endParaRPr lang="en-US" dirty="0"/>
          </a:p>
          <a:p>
            <a:endParaRPr lang="en-US" dirty="0"/>
          </a:p>
          <a:p>
            <a:pPr marL="228600" indent="-228600">
              <a:buAutoNum type="arabicParenR"/>
            </a:pPr>
            <a:endParaRPr lang="en-US" dirty="0"/>
          </a:p>
          <a:p>
            <a:pPr marL="0" indent="0">
              <a:buNone/>
            </a:pPr>
            <a:r>
              <a:rPr lang="en-US" dirty="0"/>
              <a:t>(Total time 40 minutes)</a:t>
            </a:r>
          </a:p>
          <a:p>
            <a:pPr marL="0" indent="0">
              <a:buNone/>
            </a:pPr>
            <a:endParaRPr lang="en-US" dirty="0"/>
          </a:p>
          <a:p>
            <a:pPr marL="228600" indent="-228600">
              <a:buAutoNum type="arabicParenR"/>
            </a:pPr>
            <a:endParaRPr lang="en-US" dirty="0"/>
          </a:p>
          <a:p>
            <a:pPr marL="0" indent="0">
              <a:buNone/>
            </a:pPr>
            <a:br>
              <a:rPr lang="en-US" dirty="0"/>
            </a:br>
            <a:endParaRPr lang="en-US" dirty="0"/>
          </a:p>
          <a:p>
            <a:endParaRPr lang="en-US" dirty="0"/>
          </a:p>
        </p:txBody>
      </p:sp>
      <p:sp>
        <p:nvSpPr>
          <p:cNvPr id="4" name="Slide Number Placeholder 3"/>
          <p:cNvSpPr>
            <a:spLocks noGrp="1"/>
          </p:cNvSpPr>
          <p:nvPr>
            <p:ph type="sldNum" sz="quarter" idx="5"/>
          </p:nvPr>
        </p:nvSpPr>
        <p:spPr/>
        <p:txBody>
          <a:bodyPr/>
          <a:lstStyle/>
          <a:p>
            <a:fld id="{1C80906B-750C-45A5-B5AF-63E201A7E3C2}" type="slidenum">
              <a:rPr lang="en-US" smtClean="0"/>
              <a:t>1</a:t>
            </a:fld>
            <a:endParaRPr lang="en-US"/>
          </a:p>
        </p:txBody>
      </p:sp>
    </p:spTree>
    <p:extLst>
      <p:ext uri="{BB962C8B-B14F-4D97-AF65-F5344CB8AC3E}">
        <p14:creationId xmlns:p14="http://schemas.microsoft.com/office/powerpoint/2010/main" val="1099800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2FDB9-D0F2-2456-9B63-B39003BFB8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563279-0593-5FCF-2266-2B9E318AD7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FB6DEC-8903-24CF-94DA-0207A1E75A91}"/>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5" name="Footer Placeholder 4">
            <a:extLst>
              <a:ext uri="{FF2B5EF4-FFF2-40B4-BE49-F238E27FC236}">
                <a16:creationId xmlns:a16="http://schemas.microsoft.com/office/drawing/2014/main" id="{A176314B-E6D5-5D4B-2B3A-F410F5746E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1AFBDE-1708-B435-DCD1-237735D1C6DC}"/>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366935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9E78C-9B97-9883-E65D-63417C4495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8EF0B4-DA08-272B-7F7E-4035F2A976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64E20D-E45C-D111-3DBD-D829ECD37483}"/>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5" name="Footer Placeholder 4">
            <a:extLst>
              <a:ext uri="{FF2B5EF4-FFF2-40B4-BE49-F238E27FC236}">
                <a16:creationId xmlns:a16="http://schemas.microsoft.com/office/drawing/2014/main" id="{6E09B738-B1A7-017D-7B60-698FB970DB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16C6E-63D7-2FDE-A5E4-ABB9E6C4CA4C}"/>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3855154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88AA82-A906-9A22-42D4-C69ACC83D5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C8E218-A3B8-6FF2-FFA3-3967612F26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4BF5F3-1D9F-236F-02A1-B311CEC0CF40}"/>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5" name="Footer Placeholder 4">
            <a:extLst>
              <a:ext uri="{FF2B5EF4-FFF2-40B4-BE49-F238E27FC236}">
                <a16:creationId xmlns:a16="http://schemas.microsoft.com/office/drawing/2014/main" id="{182E2BBE-C6DE-B8E4-91E8-D0A824E31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52052A-9A7E-AEC9-B0BB-3633AE6F02F4}"/>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2567873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8680F-3C88-B4E3-72BE-9CE9D7BE6B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68D6C4-4BF9-0BDA-CAFA-DF280A3E03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2D0DE8-AC86-8FE8-DC01-A860870C766F}"/>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5" name="Footer Placeholder 4">
            <a:extLst>
              <a:ext uri="{FF2B5EF4-FFF2-40B4-BE49-F238E27FC236}">
                <a16:creationId xmlns:a16="http://schemas.microsoft.com/office/drawing/2014/main" id="{699B062A-CADE-06CC-DE35-87FFC8B5C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8A900-D8F1-4A23-DA6C-09C517ED79AE}"/>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2811272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3A0D2-BDDE-ABCE-4C03-FB807B13B3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09CDA2-FD34-203F-E095-162FFD3B62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42AFFF-D466-DD72-329B-86408FDDFD25}"/>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5" name="Footer Placeholder 4">
            <a:extLst>
              <a:ext uri="{FF2B5EF4-FFF2-40B4-BE49-F238E27FC236}">
                <a16:creationId xmlns:a16="http://schemas.microsoft.com/office/drawing/2014/main" id="{5EECD290-E5F0-4D3D-D816-272A13D8FE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C53C9-E9FD-9420-4C65-9CC1EDE31629}"/>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692558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14F96-4B07-098C-102C-2B88C0512D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A10C45-8C09-B6DB-C671-BEB48230BC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D334B3-9A46-810C-4C57-FC29A8D432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A9623D-9E32-4321-E752-C36C94F5BEF2}"/>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6" name="Footer Placeholder 5">
            <a:extLst>
              <a:ext uri="{FF2B5EF4-FFF2-40B4-BE49-F238E27FC236}">
                <a16:creationId xmlns:a16="http://schemas.microsoft.com/office/drawing/2014/main" id="{990D4902-006E-4A86-3B54-441AB7BF52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73180C-C7DF-48D3-AACE-F0E6BD94D168}"/>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2730958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3AB9C-A49C-DD99-F443-F4B60D8C9B3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68D712-F509-0222-252C-0670383F5E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DD8B65-7476-8C8C-C083-059785270D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4B45BB-B9CC-F739-E8B9-93E31685A1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403516-53D1-B209-7879-2AB4606B0F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71916C-A227-C9B8-A842-CECCB0B07A51}"/>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8" name="Footer Placeholder 7">
            <a:extLst>
              <a:ext uri="{FF2B5EF4-FFF2-40B4-BE49-F238E27FC236}">
                <a16:creationId xmlns:a16="http://schemas.microsoft.com/office/drawing/2014/main" id="{BFE4A68F-ABC6-CB8F-DDB0-1F405BA84CA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ADBA55-FB30-4F4B-425E-E3BA6FCC34B4}"/>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308954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0DB8C-2013-0DA7-3E7F-EE8EC43A0F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2701DD-DD5C-4A81-C0EB-457D0FD021BC}"/>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4" name="Footer Placeholder 3">
            <a:extLst>
              <a:ext uri="{FF2B5EF4-FFF2-40B4-BE49-F238E27FC236}">
                <a16:creationId xmlns:a16="http://schemas.microsoft.com/office/drawing/2014/main" id="{BE9109EE-E81F-28A0-C00F-440EDADD9F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E285AC-DEDB-7E0F-8342-5D99D082F437}"/>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2489571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BBFD71-866D-1E41-1804-ED75E97DB79A}"/>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3" name="Footer Placeholder 2">
            <a:extLst>
              <a:ext uri="{FF2B5EF4-FFF2-40B4-BE49-F238E27FC236}">
                <a16:creationId xmlns:a16="http://schemas.microsoft.com/office/drawing/2014/main" id="{DE260050-D273-C0CD-4A1E-F57C4FA110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88A938-4742-843E-A2D4-18BA54A7085D}"/>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1203554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D6701-EAB1-4D39-3147-EF5A6A78CB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8318F1-CD5F-D88B-36D0-F7025DC071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8CCDF5-906B-32F9-3512-E41A4EC422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4F6937-6FC3-B164-ABE8-91E4A72F7429}"/>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6" name="Footer Placeholder 5">
            <a:extLst>
              <a:ext uri="{FF2B5EF4-FFF2-40B4-BE49-F238E27FC236}">
                <a16:creationId xmlns:a16="http://schemas.microsoft.com/office/drawing/2014/main" id="{C3819D0B-9735-D41C-ABD3-06C34078D3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4D7F97-9631-1370-4AD8-4CA9FCA8B3CE}"/>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2894602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8D9C-8850-25F2-A1CE-530E03817D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3B9640-B973-7189-AA8B-E3B88A5FB4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AF94B6-71E7-E07C-CE65-224722F24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54D071-5209-E845-BE4E-8FE561A542A4}"/>
              </a:ext>
            </a:extLst>
          </p:cNvPr>
          <p:cNvSpPr>
            <a:spLocks noGrp="1"/>
          </p:cNvSpPr>
          <p:nvPr>
            <p:ph type="dt" sz="half" idx="10"/>
          </p:nvPr>
        </p:nvSpPr>
        <p:spPr/>
        <p:txBody>
          <a:bodyPr/>
          <a:lstStyle/>
          <a:p>
            <a:fld id="{6BBD65E4-9C07-4F45-8B9C-08DB89954968}" type="datetimeFigureOut">
              <a:rPr lang="en-US" smtClean="0"/>
              <a:t>12/23/22</a:t>
            </a:fld>
            <a:endParaRPr lang="en-US"/>
          </a:p>
        </p:txBody>
      </p:sp>
      <p:sp>
        <p:nvSpPr>
          <p:cNvPr id="6" name="Footer Placeholder 5">
            <a:extLst>
              <a:ext uri="{FF2B5EF4-FFF2-40B4-BE49-F238E27FC236}">
                <a16:creationId xmlns:a16="http://schemas.microsoft.com/office/drawing/2014/main" id="{A0F2ACC3-F5DF-3ABF-23E7-AC281862FF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F29B63-60D3-B1D4-B803-C0070345D39A}"/>
              </a:ext>
            </a:extLst>
          </p:cNvPr>
          <p:cNvSpPr>
            <a:spLocks noGrp="1"/>
          </p:cNvSpPr>
          <p:nvPr>
            <p:ph type="sldNum" sz="quarter" idx="12"/>
          </p:nvPr>
        </p:nvSpPr>
        <p:spPr/>
        <p:txBody>
          <a:bodyPr/>
          <a:lstStyle/>
          <a:p>
            <a:fld id="{934EC8F0-6CAA-6748-8282-740C89C822F2}" type="slidenum">
              <a:rPr lang="en-US" smtClean="0"/>
              <a:t>‹#›</a:t>
            </a:fld>
            <a:endParaRPr lang="en-US"/>
          </a:p>
        </p:txBody>
      </p:sp>
    </p:spTree>
    <p:extLst>
      <p:ext uri="{BB962C8B-B14F-4D97-AF65-F5344CB8AC3E}">
        <p14:creationId xmlns:p14="http://schemas.microsoft.com/office/powerpoint/2010/main" val="1657963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B76B6E-4902-1851-1AA4-8B8F74A14F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B9BAC2-56FF-30C2-3E76-D92871062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38FF86-C148-8B64-6095-D69A42D8CB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D65E4-9C07-4F45-8B9C-08DB89954968}" type="datetimeFigureOut">
              <a:rPr lang="en-US" smtClean="0"/>
              <a:t>12/23/22</a:t>
            </a:fld>
            <a:endParaRPr lang="en-US"/>
          </a:p>
        </p:txBody>
      </p:sp>
      <p:sp>
        <p:nvSpPr>
          <p:cNvPr id="5" name="Footer Placeholder 4">
            <a:extLst>
              <a:ext uri="{FF2B5EF4-FFF2-40B4-BE49-F238E27FC236}">
                <a16:creationId xmlns:a16="http://schemas.microsoft.com/office/drawing/2014/main" id="{3F760310-C2D5-F901-4560-2CA4591040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62EC03-5DF1-B956-B3CC-6E1CB5E738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EC8F0-6CAA-6748-8282-740C89C822F2}" type="slidenum">
              <a:rPr lang="en-US" smtClean="0"/>
              <a:t>‹#›</a:t>
            </a:fld>
            <a:endParaRPr lang="en-US"/>
          </a:p>
        </p:txBody>
      </p:sp>
    </p:spTree>
    <p:extLst>
      <p:ext uri="{BB962C8B-B14F-4D97-AF65-F5344CB8AC3E}">
        <p14:creationId xmlns:p14="http://schemas.microsoft.com/office/powerpoint/2010/main" val="467704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Background pattern&#10;&#10;Description automatically generated">
            <a:extLst>
              <a:ext uri="{FF2B5EF4-FFF2-40B4-BE49-F238E27FC236}">
                <a16:creationId xmlns:a16="http://schemas.microsoft.com/office/drawing/2014/main" id="{CD167798-F2CE-416C-AEFE-472F64C816A7}"/>
              </a:ext>
            </a:extLst>
          </p:cNvPr>
          <p:cNvPicPr>
            <a:picLocks noGrp="1" noChangeAspect="1"/>
          </p:cNvPicPr>
          <p:nvPr>
            <p:ph sz="half" idx="2"/>
          </p:nvPr>
        </p:nvPicPr>
        <p:blipFill>
          <a:blip r:embed="rId3">
            <a:alphaModFix amt="50000"/>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p:txBody>
          <a:bodyPr/>
          <a:lstStyle/>
          <a:p>
            <a:pPr algn="ctr"/>
            <a:r>
              <a:rPr lang="en-US" b="1" dirty="0">
                <a:solidFill>
                  <a:srgbClr val="990033"/>
                </a:solidFill>
                <a:latin typeface="Lato" panose="020F0502020204030203" pitchFamily="34" charset="0"/>
              </a:rPr>
              <a:t>Restructuring </a:t>
            </a:r>
            <a:r>
              <a:rPr lang="en-US" b="1">
                <a:solidFill>
                  <a:srgbClr val="990033"/>
                </a:solidFill>
                <a:latin typeface="Lato" panose="020F0502020204030203" pitchFamily="34" charset="0"/>
              </a:rPr>
              <a:t>Negative Thoughts</a:t>
            </a:r>
            <a:endParaRPr lang="en-US" b="1" dirty="0">
              <a:solidFill>
                <a:srgbClr val="990033"/>
              </a:solidFill>
              <a:latin typeface="Lato" panose="020F0502020204030203" pitchFamily="34" charset="0"/>
            </a:endParaRPr>
          </a:p>
        </p:txBody>
      </p:sp>
      <p:sp>
        <p:nvSpPr>
          <p:cNvPr id="3" name="Content Placeholder 2">
            <a:extLst>
              <a:ext uri="{FF2B5EF4-FFF2-40B4-BE49-F238E27FC236}">
                <a16:creationId xmlns:a16="http://schemas.microsoft.com/office/drawing/2014/main" id="{85B1371E-D886-49B5-9E53-BE112805457B}"/>
              </a:ext>
            </a:extLst>
          </p:cNvPr>
          <p:cNvSpPr>
            <a:spLocks noGrp="1"/>
          </p:cNvSpPr>
          <p:nvPr>
            <p:ph sz="half" idx="1"/>
          </p:nvPr>
        </p:nvSpPr>
        <p:spPr>
          <a:xfrm>
            <a:off x="838200" y="1825625"/>
            <a:ext cx="5485108" cy="4351338"/>
          </a:xfrm>
        </p:spPr>
        <p:txBody>
          <a:bodyPr>
            <a:normAutofit fontScale="92500" lnSpcReduction="10000"/>
          </a:bodyPr>
          <a:lstStyle/>
          <a:p>
            <a:r>
              <a:rPr lang="en-US" dirty="0"/>
              <a:t>I’m a liar and an addict. Why would anyone ever trust me?</a:t>
            </a:r>
          </a:p>
          <a:p>
            <a:r>
              <a:rPr lang="en-US" dirty="0"/>
              <a:t>I’m no good at anything. I’ll never be able to get a job.</a:t>
            </a:r>
          </a:p>
          <a:p>
            <a:r>
              <a:rPr lang="en-US" dirty="0"/>
              <a:t>My boss is an asshole. He just doesn’t like me, so I shouldn’t try.</a:t>
            </a:r>
          </a:p>
          <a:p>
            <a:r>
              <a:rPr lang="en-US" dirty="0"/>
              <a:t>Nobody is answering the phone today. They’re avoiding my calls.</a:t>
            </a:r>
          </a:p>
          <a:p>
            <a:r>
              <a:rPr lang="en-US" dirty="0"/>
              <a:t>If I take on the big assignment, I’ll mess it up, get fired, and not be able to get hired again.</a:t>
            </a:r>
          </a:p>
          <a:p>
            <a:endParaRPr lang="en-US" dirty="0"/>
          </a:p>
          <a:p>
            <a:pPr marL="0" indent="0">
              <a:buNone/>
            </a:pPr>
            <a:endParaRPr lang="en-US" dirty="0"/>
          </a:p>
          <a:p>
            <a:endParaRPr lang="en-US" dirty="0"/>
          </a:p>
          <a:p>
            <a:endParaRPr lang="en-US" dirty="0"/>
          </a:p>
        </p:txBody>
      </p:sp>
      <p:sp>
        <p:nvSpPr>
          <p:cNvPr id="5" name="Content Placeholder 2">
            <a:extLst>
              <a:ext uri="{FF2B5EF4-FFF2-40B4-BE49-F238E27FC236}">
                <a16:creationId xmlns:a16="http://schemas.microsoft.com/office/drawing/2014/main" id="{34E77FB7-1CAF-4FFE-A8D9-6CA844DBE489}"/>
              </a:ext>
            </a:extLst>
          </p:cNvPr>
          <p:cNvSpPr txBox="1">
            <a:spLocks/>
          </p:cNvSpPr>
          <p:nvPr/>
        </p:nvSpPr>
        <p:spPr>
          <a:xfrm>
            <a:off x="6323308" y="1825625"/>
            <a:ext cx="5485108" cy="435133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I’ve made mistakes, so I have to work harder to rebuild trust with others.</a:t>
            </a:r>
          </a:p>
          <a:p>
            <a:r>
              <a:rPr lang="en-US" dirty="0"/>
              <a:t>I have a lot of strengths. I’m punctual and a nice person. I need to find the right job for me.</a:t>
            </a:r>
          </a:p>
          <a:p>
            <a:r>
              <a:rPr lang="en-US" dirty="0"/>
              <a:t>Other people like my boss. He works really hard. I should try to show him how good I am.</a:t>
            </a:r>
          </a:p>
          <a:p>
            <a:r>
              <a:rPr lang="en-US" dirty="0"/>
              <a:t>People might be busy. I’ll give them a try again later.</a:t>
            </a:r>
          </a:p>
          <a:p>
            <a:r>
              <a:rPr lang="en-US" dirty="0"/>
              <a:t>If I don’t try, I’ll never learn. I might succeed and, if not, I’ll learn and get better after any mistakes.</a:t>
            </a:r>
          </a:p>
          <a:p>
            <a:endParaRPr lang="en-US" dirty="0"/>
          </a:p>
          <a:p>
            <a:endParaRPr lang="en-US" dirty="0"/>
          </a:p>
          <a:p>
            <a:pPr marL="0" indent="0">
              <a:buFont typeface="Arial" panose="020B0604020202020204" pitchFamily="34" charset="0"/>
              <a:buNone/>
            </a:pPr>
            <a:endParaRPr lang="en-US" dirty="0"/>
          </a:p>
          <a:p>
            <a:endParaRPr lang="en-US" dirty="0"/>
          </a:p>
          <a:p>
            <a:endParaRPr lang="en-US" dirty="0"/>
          </a:p>
        </p:txBody>
      </p:sp>
    </p:spTree>
    <p:extLst>
      <p:ext uri="{BB962C8B-B14F-4D97-AF65-F5344CB8AC3E}">
        <p14:creationId xmlns:p14="http://schemas.microsoft.com/office/powerpoint/2010/main" val="3479758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585</Words>
  <Application>Microsoft Macintosh PowerPoint</Application>
  <PresentationFormat>Widescreen</PresentationFormat>
  <Paragraphs>43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Lato</vt:lpstr>
      <vt:lpstr>Office Theme</vt:lpstr>
      <vt:lpstr>Restructuring Negative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Restructuring Negative Thoughts</dc:title>
  <dc:creator>Andrew Bordt</dc:creator>
  <cp:lastModifiedBy>Andrew Bordt</cp:lastModifiedBy>
  <cp:revision>1</cp:revision>
  <dcterms:created xsi:type="dcterms:W3CDTF">2022-12-23T14:05:09Z</dcterms:created>
  <dcterms:modified xsi:type="dcterms:W3CDTF">2022-12-23T14:18:25Z</dcterms:modified>
</cp:coreProperties>
</file>